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5143500" type="screen16x9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840708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72160" y="2547360"/>
            <a:ext cx="840708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8028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272160" y="254736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80280" y="254736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114720" y="69948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957280" y="69948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72160" y="254736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114720" y="254736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957280" y="2547360"/>
            <a:ext cx="270684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272160" y="699480"/>
            <a:ext cx="8407080" cy="3538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8407080" cy="3538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4102560" cy="3538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80280" y="699480"/>
            <a:ext cx="4102560" cy="3538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1960" y="0"/>
            <a:ext cx="8919360" cy="2157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80280" y="699480"/>
            <a:ext cx="4102560" cy="3538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272160" y="254736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4102560" cy="3538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8028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80280" y="254736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80280" y="699480"/>
            <a:ext cx="410256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72160" y="2547360"/>
            <a:ext cx="8407080" cy="168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/>
          <p:cNvPicPr/>
          <p:nvPr/>
        </p:nvPicPr>
        <p:blipFill>
          <a:blip r:embed="rId14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graphicFrame>
        <p:nvGraphicFramePr>
          <p:cNvPr id="5" name="Table 1"/>
          <p:cNvGraphicFramePr/>
          <p:nvPr/>
        </p:nvGraphicFramePr>
        <p:xfrm>
          <a:off x="0" y="0"/>
          <a:ext cx="9144000" cy="44532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5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lang="it-IT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24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272160" y="699480"/>
            <a:ext cx="8407080" cy="35380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2060"/>
                </a:solidFill>
                <a:latin typeface="Calibri"/>
              </a:rPr>
              <a:t>Fare clic per modificare stili del testo dello schema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2060"/>
                </a:solidFill>
                <a:latin typeface="Calibri"/>
              </a:rPr>
              <a:t>Secondo livello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2060"/>
                </a:solidFill>
                <a:latin typeface="Calibri"/>
              </a:rPr>
              <a:t>Terzo livello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2060"/>
                </a:solidFill>
                <a:latin typeface="Calibri"/>
              </a:rPr>
              <a:t>Quarto livello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2060"/>
                </a:solidFill>
                <a:latin typeface="Calibri"/>
              </a:rPr>
              <a:t>Quinto livello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111960" y="0"/>
            <a:ext cx="8919360" cy="4651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>
                <a:solidFill>
                  <a:srgbClr val="FFFFFF"/>
                </a:solidFill>
                <a:latin typeface="Calibri"/>
              </a:rPr>
              <a:t>Fare clic per modificare lo stile del titolo</a:t>
            </a:r>
            <a:endParaRPr lang="it-IT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72160" y="699480"/>
            <a:ext cx="8407080" cy="38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sfide hanno affrontato gli interventi valutati? Quali risultati hanno prodotto?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si sono rivelati più efficaci? In quali contesti? Per quali target? 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pc="-1" dirty="0">
                <a:solidFill>
                  <a:srgbClr val="002060"/>
                </a:solidFill>
                <a:latin typeface="Calibri"/>
              </a:rPr>
              <a:t>In quali sistemi produttivi gli interventi hanno avuto maggiore impatto?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fattori hanno favorito il conseguimento dei risultati? Perché?	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fattori hanno ostacolato il conseguimento dei risultati? Perché?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pc="-1" dirty="0">
                <a:solidFill>
                  <a:srgbClr val="002060"/>
                </a:solidFill>
                <a:latin typeface="Calibri"/>
              </a:rPr>
              <a:t>In quali contesti si evidenzia un nesso significativo tra impresa e territorio? (p.es. Esistono realtà distrettuali? Filiere?)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endParaRPr lang="it-IT" spc="-1" dirty="0">
              <a:solidFill>
                <a:srgbClr val="00206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11960" y="0"/>
            <a:ext cx="8919360" cy="4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 dirty="0">
                <a:solidFill>
                  <a:srgbClr val="FFFFFF"/>
                </a:solidFill>
                <a:latin typeface="Calibri"/>
              </a:rPr>
              <a:t>Step 1 - Fabbisogni/contesto/specificità territoriali</a:t>
            </a:r>
            <a:endParaRPr lang="it-IT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72160" y="699480"/>
            <a:ext cx="8407080" cy="38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sfide hanno affrontato gli interventi valutati? Quali risultati hanno prodotto?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intenzionalità locali </a:t>
            </a:r>
            <a:r>
              <a:rPr lang="it-IT" spc="-1" dirty="0">
                <a:solidFill>
                  <a:srgbClr val="002060"/>
                </a:solidFill>
                <a:latin typeface="Calibri"/>
              </a:rPr>
              <a:t>emergono rispetto alle relazioni impresa-territorio?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Come interviene la politica di coesione a livello sia della singola i</a:t>
            </a:r>
            <a:r>
              <a:rPr lang="it-IT" spc="-1" dirty="0">
                <a:solidFill>
                  <a:srgbClr val="002060"/>
                </a:solidFill>
                <a:latin typeface="Calibri"/>
              </a:rPr>
              <a:t>mpresa sia delle diverse situazioni territoriali?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In che misura le politiche difensive hanno contribuito a prevenire i fallimenti e le chiusure? (p.es. misure per le Aree di crisi, riconversione industriale, richieste da settori colpiti da pandemia)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11960" y="0"/>
            <a:ext cx="8919360" cy="4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 dirty="0">
                <a:solidFill>
                  <a:srgbClr val="FFFFFF"/>
                </a:solidFill>
                <a:latin typeface="Calibri"/>
              </a:rPr>
              <a:t>Step 2 - Obiettivi</a:t>
            </a:r>
            <a:endParaRPr lang="it-IT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81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72160" y="699480"/>
            <a:ext cx="8632558" cy="38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 rafforzare la competitività dei sistemi territoriali?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alla creazione di impresa/alla creazione di imprese innovative?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 rafforzare la collaborazione tra il sistema delle imprese e il mondo della ricerca?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 fare rete?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 favorire la transizione verso forme di produzione a minore impatto energetico e ambientale, l’economia verde e circolare?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hanno contribuito a contrastare lo svuotamento dei territori e l’impoverimento di capitale umano già formato? </a:t>
            </a: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</a:t>
            </a: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si sono rivelati più efficaci? In quali contesti? Per quali target? </a:t>
            </a:r>
          </a:p>
          <a:p>
            <a:pPr marL="285750" indent="-285750"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interventi si sono rivelati più adatti a ciascun contesto?</a:t>
            </a:r>
          </a:p>
          <a:p>
            <a:pPr>
              <a:spcBef>
                <a:spcPts val="360"/>
              </a:spcBef>
            </a:pPr>
            <a:endParaRPr lang="it-IT" sz="1200" spc="-1" dirty="0">
              <a:solidFill>
                <a:srgbClr val="002060"/>
              </a:solidFill>
              <a:latin typeface="Calibri"/>
            </a:endParaRPr>
          </a:p>
          <a:p>
            <a:pPr>
              <a:spcBef>
                <a:spcPts val="360"/>
              </a:spcBef>
            </a:pPr>
            <a:r>
              <a:rPr lang="it-IT" sz="1800" b="1" strike="noStrike" spc="-1" dirty="0">
                <a:solidFill>
                  <a:srgbClr val="002060"/>
                </a:solidFill>
                <a:latin typeface="Calibri"/>
              </a:rPr>
              <a:t>*   </a:t>
            </a:r>
            <a:r>
              <a:rPr lang="it-IT" sz="1800" i="1" strike="noStrike" spc="-1" dirty="0">
                <a:solidFill>
                  <a:srgbClr val="002060"/>
                </a:solidFill>
                <a:latin typeface="Calibri"/>
              </a:rPr>
              <a:t>Domande utili anche a rispondere allo Step 4 – Come agire/azioni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111960" y="0"/>
            <a:ext cx="8919360" cy="4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 dirty="0">
                <a:solidFill>
                  <a:srgbClr val="FFFFFF"/>
                </a:solidFill>
                <a:latin typeface="Calibri"/>
              </a:rPr>
              <a:t>Step 3 - Risultati per i beneficiari</a:t>
            </a:r>
            <a:endParaRPr lang="it-IT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05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72160" y="699480"/>
            <a:ext cx="8407080" cy="38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risorse (materiali e immateriali. p.es. risorse private? partenariato?) sono state attivate per la buona riuscita degli interventi?	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strumenti (p.es. fondo perduto, strumenti finanziari, voucher …) sono stati predisposti? Come hanno funzionato?	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Quale forma di intervento alternativa – servizi, infrastrutture, sussidi - promette di essere più efficace a parità di spesa?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fattori hanno favorito il conseguimento dei risultati? Perché?	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fattori hanno ostacolato il conseguimento dei risultati? Perché?	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Cosa abbiamo imparato?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11960" y="0"/>
            <a:ext cx="8919360" cy="4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 dirty="0">
                <a:solidFill>
                  <a:srgbClr val="FFFFFF"/>
                </a:solidFill>
                <a:latin typeface="Calibri"/>
              </a:rPr>
              <a:t>Step 4 – Come agire/azioni</a:t>
            </a:r>
            <a:endParaRPr lang="it-IT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5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72160" y="699480"/>
            <a:ext cx="8407080" cy="38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z="1800" b="0" strike="noStrike" spc="-1" dirty="0">
                <a:solidFill>
                  <a:srgbClr val="002060"/>
                </a:solidFill>
                <a:latin typeface="Calibri"/>
              </a:rPr>
              <a:t>Quali risorse (materiali e immateriali. p.es. risorse private? partenariato?) sono state attivate per la buona riuscita degli interventi?</a:t>
            </a: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r>
              <a:rPr lang="it-IT" spc="-1" dirty="0">
                <a:solidFill>
                  <a:srgbClr val="002060"/>
                </a:solidFill>
                <a:latin typeface="Calibri"/>
              </a:rPr>
              <a:t>Le risorse allocate sono congrue rispetto agli obiettivi prefissati?</a:t>
            </a:r>
            <a:endParaRPr lang="it-IT" sz="1800" b="0" strike="noStrike" spc="-1" dirty="0">
              <a:solidFill>
                <a:srgbClr val="002060"/>
              </a:solidFill>
              <a:latin typeface="Calibri"/>
            </a:endParaRPr>
          </a:p>
          <a:p>
            <a:pPr marL="285750" indent="-285750">
              <a:lnSpc>
                <a:spcPct val="150000"/>
              </a:lnSpc>
              <a:spcBef>
                <a:spcPts val="360"/>
              </a:spcBef>
              <a:buFont typeface="Wingdings" panose="05000000000000000000" pitchFamily="2" charset="2"/>
              <a:buChar char="ü"/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11960" y="0"/>
            <a:ext cx="8919360" cy="4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100" b="1" strike="noStrike" spc="-1" dirty="0">
                <a:solidFill>
                  <a:srgbClr val="FFFFFF"/>
                </a:solidFill>
                <a:latin typeface="Calibri"/>
              </a:rPr>
              <a:t>Step 5 – Budget</a:t>
            </a:r>
            <a:endParaRPr lang="it-IT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07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9900</TotalTime>
  <Words>476</Words>
  <Application>Microsoft Office PowerPoint</Application>
  <PresentationFormat>Presentazione su schermo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 apprendimenti</dc:title>
  <dc:subject/>
  <dc:creator>Paola Casavola</dc:creator>
  <dc:description/>
  <cp:lastModifiedBy>Chiara Sumiraschi</cp:lastModifiedBy>
  <cp:revision>1171</cp:revision>
  <cp:lastPrinted>2019-11-04T17:50:47Z</cp:lastPrinted>
  <dcterms:created xsi:type="dcterms:W3CDTF">2017-10-04T09:29:44Z</dcterms:created>
  <dcterms:modified xsi:type="dcterms:W3CDTF">2020-09-22T09:59:54Z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