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</p:sldIdLst>
  <p:sldSz cx="9144000" cy="5143500" type="screen16x9"/>
  <p:notesSz cx="7559675" cy="106918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2" d="100"/>
          <a:sy n="112" d="100"/>
        </p:scale>
        <p:origin x="108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11960" y="0"/>
            <a:ext cx="8919360" cy="465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272160" y="699480"/>
            <a:ext cx="8407080" cy="35380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11960" y="0"/>
            <a:ext cx="8919360" cy="465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272160" y="699480"/>
            <a:ext cx="8407080" cy="353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11960" y="0"/>
            <a:ext cx="8919360" cy="465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272160" y="699480"/>
            <a:ext cx="4102560" cy="353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4580280" y="699480"/>
            <a:ext cx="4102560" cy="353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11960" y="0"/>
            <a:ext cx="8919360" cy="465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111960" y="0"/>
            <a:ext cx="8919360" cy="21574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it-IT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11960" y="0"/>
            <a:ext cx="8919360" cy="465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272160" y="699480"/>
            <a:ext cx="410256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580280" y="699480"/>
            <a:ext cx="4102560" cy="353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272160" y="2547360"/>
            <a:ext cx="410256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11960" y="0"/>
            <a:ext cx="8919360" cy="465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272160" y="699480"/>
            <a:ext cx="4102560" cy="35380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4580280" y="699480"/>
            <a:ext cx="410256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4580280" y="2547360"/>
            <a:ext cx="410256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11960" y="0"/>
            <a:ext cx="8919360" cy="465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272160" y="699480"/>
            <a:ext cx="410256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4580280" y="699480"/>
            <a:ext cx="410256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272160" y="2547360"/>
            <a:ext cx="840708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11960" y="0"/>
            <a:ext cx="8919360" cy="465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272160" y="699480"/>
            <a:ext cx="840708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272160" y="2547360"/>
            <a:ext cx="840708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11960" y="0"/>
            <a:ext cx="8919360" cy="465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272160" y="699480"/>
            <a:ext cx="410256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80280" y="699480"/>
            <a:ext cx="410256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272160" y="2547360"/>
            <a:ext cx="410256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4580280" y="2547360"/>
            <a:ext cx="410256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11960" y="0"/>
            <a:ext cx="8919360" cy="4651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272160" y="699480"/>
            <a:ext cx="270684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3114720" y="699480"/>
            <a:ext cx="270684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5957280" y="699480"/>
            <a:ext cx="270684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272160" y="2547360"/>
            <a:ext cx="270684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3114720" y="2547360"/>
            <a:ext cx="270684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5957280" y="2547360"/>
            <a:ext cx="2706840" cy="1687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it-IT" sz="2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"/>
          <p:cNvPicPr/>
          <p:nvPr/>
        </p:nvPicPr>
        <p:blipFill>
          <a:blip r:embed="rId14"/>
          <a:stretch/>
        </p:blipFill>
        <p:spPr>
          <a:xfrm>
            <a:off x="0" y="0"/>
            <a:ext cx="9143640" cy="5143320"/>
          </a:xfrm>
          <a:prstGeom prst="rect">
            <a:avLst/>
          </a:prstGeom>
          <a:ln>
            <a:noFill/>
          </a:ln>
        </p:spPr>
      </p:pic>
      <p:graphicFrame>
        <p:nvGraphicFramePr>
          <p:cNvPr id="5" name="Table 1"/>
          <p:cNvGraphicFramePr/>
          <p:nvPr/>
        </p:nvGraphicFramePr>
        <p:xfrm>
          <a:off x="0" y="0"/>
          <a:ext cx="9144000" cy="445320"/>
        </p:xfrm>
        <a:graphic>
          <a:graphicData uri="http://schemas.openxmlformats.org/drawingml/2006/table">
            <a:tbl>
              <a:tblPr/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453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it-IT" sz="15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  <a:endParaRPr lang="it-IT" sz="15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24DA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272160" y="699480"/>
            <a:ext cx="8407080" cy="353808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marL="432000" indent="-3240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2060"/>
                </a:solidFill>
                <a:latin typeface="Calibri"/>
              </a:rPr>
              <a:t>Fare clic per modificare stili del testo dello schema</a:t>
            </a:r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  <a:p>
            <a:pPr marL="864000" lvl="1" indent="-3240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2060"/>
                </a:solidFill>
                <a:latin typeface="Calibri"/>
              </a:rPr>
              <a:t>Secondo livello</a:t>
            </a:r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  <a:p>
            <a:pPr marL="1296000" lvl="2" indent="-2880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2060"/>
                </a:solidFill>
                <a:latin typeface="Calibri"/>
              </a:rPr>
              <a:t>Terzo livello</a:t>
            </a:r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  <a:p>
            <a:pPr marL="1728000" lvl="3" indent="-2160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it-IT" sz="1800" b="0" strike="noStrike" spc="-1">
                <a:solidFill>
                  <a:srgbClr val="002060"/>
                </a:solidFill>
                <a:latin typeface="Calibri"/>
              </a:rPr>
              <a:t>Quarto livello</a:t>
            </a:r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  <a:p>
            <a:pPr marL="2160000" lvl="4" indent="-2160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it-IT" sz="1800" b="0" strike="noStrike" spc="-1">
                <a:solidFill>
                  <a:srgbClr val="002060"/>
                </a:solidFill>
                <a:latin typeface="Calibri"/>
              </a:rPr>
              <a:t>Quinto livello</a:t>
            </a:r>
            <a:endParaRPr lang="it-IT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title"/>
          </p:nvPr>
        </p:nvSpPr>
        <p:spPr>
          <a:xfrm>
            <a:off x="111960" y="0"/>
            <a:ext cx="8919360" cy="46512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2100" b="1" strike="noStrike" spc="-1">
                <a:solidFill>
                  <a:srgbClr val="FFFFFF"/>
                </a:solidFill>
                <a:latin typeface="Calibri"/>
              </a:rPr>
              <a:t>Fare clic per modificare lo stile del titolo</a:t>
            </a:r>
            <a:endParaRPr lang="it-IT" sz="21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272160" y="699480"/>
            <a:ext cx="8407080" cy="3888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sfide hanno affrontato gli interventi valutati? Quali risultati hanno prodotto?</a:t>
            </a: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interventi si sono rivelati più efficaci? In quali contesti? Per quali target? </a:t>
            </a: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pc="-1" dirty="0">
                <a:solidFill>
                  <a:srgbClr val="002060"/>
                </a:solidFill>
                <a:latin typeface="Calibri"/>
              </a:rPr>
              <a:t>In quali sistemi produttivi gli interventi hanno avuto maggiore impatto?</a:t>
            </a: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fattori hanno favorito il conseguimento dei risultati? Perché?	</a:t>
            </a: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fattori hanno ostacolato il conseguimento dei risultati? Perché?</a:t>
            </a: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pc="-1" dirty="0">
                <a:solidFill>
                  <a:srgbClr val="002060"/>
                </a:solidFill>
                <a:latin typeface="Calibri"/>
              </a:rPr>
              <a:t>In quali contesti si evidenzia un nesso significativo tra impresa e territorio? (p.es. Esistono realtà distrettuali? Filiere?)</a:t>
            </a: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endParaRPr lang="it-IT" spc="-1" dirty="0">
              <a:solidFill>
                <a:srgbClr val="00206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lang="it-IT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lang="it-IT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111960" y="0"/>
            <a:ext cx="8919360" cy="465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2100" b="1" strike="noStrike" spc="-1" dirty="0">
                <a:solidFill>
                  <a:srgbClr val="FFFFFF"/>
                </a:solidFill>
                <a:latin typeface="Calibri"/>
              </a:rPr>
              <a:t>Step 1 - Fabbisogni/contesto/specificità territoriali</a:t>
            </a:r>
            <a:endParaRPr lang="it-IT" sz="21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272160" y="699480"/>
            <a:ext cx="8407080" cy="3888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sfide hanno affrontato gli interventi valutati? Quali risultati hanno prodotto?</a:t>
            </a: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intenzionalità locali </a:t>
            </a:r>
            <a:r>
              <a:rPr lang="it-IT" spc="-1" dirty="0">
                <a:solidFill>
                  <a:srgbClr val="002060"/>
                </a:solidFill>
                <a:latin typeface="Calibri"/>
              </a:rPr>
              <a:t>emergono rispetto alle relazioni impresa-territorio?</a:t>
            </a: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Come interviene la politica di coesione a livello sia della singola i</a:t>
            </a:r>
            <a:r>
              <a:rPr lang="it-IT" spc="-1" dirty="0">
                <a:solidFill>
                  <a:srgbClr val="002060"/>
                </a:solidFill>
                <a:latin typeface="Calibri"/>
              </a:rPr>
              <a:t>mpresa sia delle diverse situazioni territoriali?</a:t>
            </a: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In che misura le politiche difensive hanno contribuito a prevenire i fallimenti e le chiusure? (p.es. misure per le Aree di crisi, riconversione industriale, richieste da settori colpiti da pandemia)</a:t>
            </a: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endParaRPr lang="it-IT" sz="1800" b="0" strike="noStrike" spc="-1" dirty="0">
              <a:solidFill>
                <a:srgbClr val="002060"/>
              </a:solidFill>
              <a:latin typeface="Calibri"/>
            </a:endParaRP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endParaRPr lang="it-IT" sz="1800" b="0" strike="noStrike" spc="-1" dirty="0">
              <a:solidFill>
                <a:srgbClr val="00206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lang="it-IT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lang="it-IT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111960" y="0"/>
            <a:ext cx="8919360" cy="465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2100" b="1" strike="noStrike" spc="-1" dirty="0">
                <a:solidFill>
                  <a:srgbClr val="FFFFFF"/>
                </a:solidFill>
                <a:latin typeface="Calibri"/>
              </a:rPr>
              <a:t>Step 2 - Obiettivi</a:t>
            </a:r>
            <a:endParaRPr lang="it-IT" sz="21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2810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272160" y="699480"/>
            <a:ext cx="8632558" cy="3888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marL="285750" indent="-285750"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interventi hanno contribuito a rafforzare la competitività dei sistemi territoriali? </a:t>
            </a:r>
            <a:r>
              <a:rPr lang="it-IT" sz="1800" b="1" strike="noStrike" spc="-1" dirty="0">
                <a:solidFill>
                  <a:srgbClr val="002060"/>
                </a:solidFill>
                <a:latin typeface="Calibri"/>
              </a:rPr>
              <a:t>*</a:t>
            </a:r>
          </a:p>
          <a:p>
            <a:pPr marL="285750" indent="-285750"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interventi hanno contribuito alla creazione di impresa/alla creazione di imprese innovative? </a:t>
            </a:r>
            <a:r>
              <a:rPr lang="it-IT" sz="1800" b="1" strike="noStrike" spc="-1" dirty="0">
                <a:solidFill>
                  <a:srgbClr val="002060"/>
                </a:solidFill>
                <a:latin typeface="Calibri"/>
              </a:rPr>
              <a:t>*</a:t>
            </a:r>
          </a:p>
          <a:p>
            <a:pPr marL="285750" indent="-285750"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interventi hanno contribuito a rafforzare la collaborazione tra il sistema delle imprese e il mondo della ricerca? </a:t>
            </a:r>
            <a:r>
              <a:rPr lang="it-IT" sz="1800" b="1" strike="noStrike" spc="-1" dirty="0">
                <a:solidFill>
                  <a:srgbClr val="002060"/>
                </a:solidFill>
                <a:latin typeface="Calibri"/>
              </a:rPr>
              <a:t>*</a:t>
            </a:r>
            <a:endParaRPr lang="it-IT" sz="1800" b="0" strike="noStrike" spc="-1" dirty="0">
              <a:solidFill>
                <a:srgbClr val="002060"/>
              </a:solidFill>
              <a:latin typeface="Calibri"/>
            </a:endParaRPr>
          </a:p>
          <a:p>
            <a:pPr marL="285750" indent="-285750"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interventi hanno contribuito a fare rete? </a:t>
            </a:r>
            <a:r>
              <a:rPr lang="it-IT" sz="1800" b="1" strike="noStrike" spc="-1" dirty="0">
                <a:solidFill>
                  <a:srgbClr val="002060"/>
                </a:solidFill>
                <a:latin typeface="Calibri"/>
              </a:rPr>
              <a:t>*</a:t>
            </a:r>
            <a:endParaRPr lang="it-IT" sz="1800" b="0" strike="noStrike" spc="-1" dirty="0">
              <a:solidFill>
                <a:srgbClr val="002060"/>
              </a:solidFill>
              <a:latin typeface="Calibri"/>
            </a:endParaRPr>
          </a:p>
          <a:p>
            <a:pPr marL="285750" indent="-285750"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interventi hanno contribuito a favorire la transizione verso forme di produzione a minore impatto energetico e ambientale, l’economia verde e circolare? </a:t>
            </a:r>
            <a:r>
              <a:rPr lang="it-IT" sz="1800" b="1" strike="noStrike" spc="-1" dirty="0">
                <a:solidFill>
                  <a:srgbClr val="002060"/>
                </a:solidFill>
                <a:latin typeface="Calibri"/>
              </a:rPr>
              <a:t>*</a:t>
            </a:r>
            <a:endParaRPr lang="it-IT" sz="1800" b="0" strike="noStrike" spc="-1" dirty="0">
              <a:solidFill>
                <a:srgbClr val="002060"/>
              </a:solidFill>
              <a:latin typeface="Calibri"/>
            </a:endParaRPr>
          </a:p>
          <a:p>
            <a:pPr marL="285750" indent="-285750"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interventi hanno contribuito a contrastare lo svuotamento dei territori e l’impoverimento di capitale umano già formato? </a:t>
            </a:r>
            <a:r>
              <a:rPr lang="it-IT" sz="1800" b="1" strike="noStrike" spc="-1" dirty="0">
                <a:solidFill>
                  <a:srgbClr val="002060"/>
                </a:solidFill>
                <a:latin typeface="Calibri"/>
              </a:rPr>
              <a:t>*</a:t>
            </a:r>
            <a:endParaRPr lang="it-IT" sz="1800" b="0" strike="noStrike" spc="-1" dirty="0">
              <a:solidFill>
                <a:srgbClr val="002060"/>
              </a:solidFill>
              <a:latin typeface="Calibri"/>
            </a:endParaRPr>
          </a:p>
          <a:p>
            <a:pPr marL="285750" indent="-285750"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interventi si sono rivelati più efficaci? In quali contesti? Per quali target? </a:t>
            </a:r>
          </a:p>
          <a:p>
            <a:pPr marL="285750" indent="-285750"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interventi si sono rivelati più adatti a ciascun contesto?</a:t>
            </a:r>
          </a:p>
          <a:p>
            <a:pPr>
              <a:spcBef>
                <a:spcPts val="360"/>
              </a:spcBef>
            </a:pPr>
            <a:endParaRPr lang="it-IT" sz="1200" spc="-1" dirty="0">
              <a:solidFill>
                <a:srgbClr val="002060"/>
              </a:solidFill>
              <a:latin typeface="Calibri"/>
            </a:endParaRPr>
          </a:p>
          <a:p>
            <a:pPr>
              <a:spcBef>
                <a:spcPts val="360"/>
              </a:spcBef>
            </a:pPr>
            <a:r>
              <a:rPr lang="it-IT" sz="1800" b="1" strike="noStrike" spc="-1" dirty="0">
                <a:solidFill>
                  <a:srgbClr val="002060"/>
                </a:solidFill>
                <a:latin typeface="Calibri"/>
              </a:rPr>
              <a:t>*   </a:t>
            </a:r>
            <a:r>
              <a:rPr lang="it-IT" sz="1800" i="1" strike="noStrike" spc="-1" dirty="0">
                <a:solidFill>
                  <a:srgbClr val="002060"/>
                </a:solidFill>
                <a:latin typeface="Calibri"/>
              </a:rPr>
              <a:t>Domande utili anche a rispondere allo Step 4 – Come agire/azioni</a:t>
            </a:r>
          </a:p>
        </p:txBody>
      </p:sp>
      <p:sp>
        <p:nvSpPr>
          <p:cNvPr id="44" name="TextShape 2"/>
          <p:cNvSpPr txBox="1"/>
          <p:nvPr/>
        </p:nvSpPr>
        <p:spPr>
          <a:xfrm>
            <a:off x="111960" y="0"/>
            <a:ext cx="8919360" cy="465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2100" b="1" strike="noStrike" spc="-1" dirty="0">
                <a:solidFill>
                  <a:srgbClr val="FFFFFF"/>
                </a:solidFill>
                <a:latin typeface="Calibri"/>
              </a:rPr>
              <a:t>Step 3 - Risultati per i beneficiari</a:t>
            </a:r>
            <a:endParaRPr lang="it-IT" sz="21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6051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272160" y="699480"/>
            <a:ext cx="8407080" cy="3888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risorse (materiali e immateriali. p.es. risorse private? partenariato?) sono state attivate per la buona riuscita degli interventi?	</a:t>
            </a: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strumenti (p.es. fondo perduto, strumenti finanziari, voucher …) sono stati predisposti? Come hanno funzionato?	</a:t>
            </a: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Quale forma di intervento alternativa – servizi, infrastrutture, sussidi - promette di essere più efficace a parità di spesa?</a:t>
            </a: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fattori hanno favorito il conseguimento dei risultati? Perché?	</a:t>
            </a: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fattori hanno ostacolato il conseguimento dei risultati? Perché?	</a:t>
            </a: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Cosa abbiamo imparato?</a:t>
            </a: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lang="it-IT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111960" y="0"/>
            <a:ext cx="8919360" cy="465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2100" b="1" strike="noStrike" spc="-1" dirty="0">
                <a:solidFill>
                  <a:srgbClr val="FFFFFF"/>
                </a:solidFill>
                <a:latin typeface="Calibri"/>
              </a:rPr>
              <a:t>Step 4 – Come agire/azioni</a:t>
            </a:r>
            <a:endParaRPr lang="it-IT" sz="21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54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Shape 1"/>
          <p:cNvSpPr txBox="1"/>
          <p:nvPr/>
        </p:nvSpPr>
        <p:spPr>
          <a:xfrm>
            <a:off x="272160" y="699480"/>
            <a:ext cx="8407080" cy="3888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z="1800" b="0" strike="noStrike" spc="-1" dirty="0">
                <a:solidFill>
                  <a:srgbClr val="002060"/>
                </a:solidFill>
                <a:latin typeface="Calibri"/>
              </a:rPr>
              <a:t>Quali risorse (materiali e immateriali. p.es. risorse private? partenariato?) sono state attivate per la buona riuscita degli interventi?</a:t>
            </a: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r>
              <a:rPr lang="it-IT" spc="-1" dirty="0">
                <a:solidFill>
                  <a:srgbClr val="002060"/>
                </a:solidFill>
                <a:latin typeface="Calibri"/>
              </a:rPr>
              <a:t>Le risorse allocate sono congrue rispetto agli obiettivi prefissati?</a:t>
            </a:r>
            <a:endParaRPr lang="it-IT" sz="1800" b="0" strike="noStrike" spc="-1" dirty="0">
              <a:solidFill>
                <a:srgbClr val="002060"/>
              </a:solidFill>
              <a:latin typeface="Calibri"/>
            </a:endParaRPr>
          </a:p>
          <a:p>
            <a:pPr marL="285750" indent="-285750">
              <a:lnSpc>
                <a:spcPct val="150000"/>
              </a:lnSpc>
              <a:spcBef>
                <a:spcPts val="360"/>
              </a:spcBef>
              <a:buFont typeface="Wingdings" panose="05000000000000000000" pitchFamily="2" charset="2"/>
              <a:buChar char="ü"/>
            </a:pPr>
            <a:endParaRPr lang="it-IT" sz="1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lang="it-IT" sz="1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TextShape 2"/>
          <p:cNvSpPr txBox="1"/>
          <p:nvPr/>
        </p:nvSpPr>
        <p:spPr>
          <a:xfrm>
            <a:off x="111960" y="0"/>
            <a:ext cx="8919360" cy="4651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it-IT" sz="2100" b="1" strike="noStrike" spc="-1" dirty="0">
                <a:solidFill>
                  <a:srgbClr val="FFFFFF"/>
                </a:solidFill>
                <a:latin typeface="Calibri"/>
              </a:rPr>
              <a:t>Step 5 – Budget</a:t>
            </a:r>
            <a:endParaRPr lang="it-IT" sz="21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070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9900</TotalTime>
  <Words>476</Words>
  <Application>Microsoft Office PowerPoint</Application>
  <PresentationFormat>Presentazione su schermo (16:9)</PresentationFormat>
  <Paragraphs>36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Arial</vt:lpstr>
      <vt:lpstr>Calibri</vt:lpstr>
      <vt:lpstr>Symbol</vt:lpstr>
      <vt:lpstr>Wingdings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VERSO apprendimenti</dc:title>
  <dc:subject/>
  <dc:creator>Paola Casavola</dc:creator>
  <dc:description/>
  <cp:lastModifiedBy>Chiara Sumiraschi</cp:lastModifiedBy>
  <cp:revision>1171</cp:revision>
  <cp:lastPrinted>2019-11-04T17:50:47Z</cp:lastPrinted>
  <dcterms:created xsi:type="dcterms:W3CDTF">2017-10-04T09:29:44Z</dcterms:created>
  <dcterms:modified xsi:type="dcterms:W3CDTF">2020-09-22T09:59:54Z</dcterms:modified>
  <dc:language>it-IT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Hewlett-Packard Company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inksUpToDate">
    <vt:bool>false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Presentazione su schermo (16:9)</vt:lpwstr>
  </property>
  <property fmtid="{D5CDD505-2E9C-101B-9397-08002B2CF9AE}" pid="10" name="ScaleCrop">
    <vt:bool>false</vt:bool>
  </property>
  <property fmtid="{D5CDD505-2E9C-101B-9397-08002B2CF9AE}" pid="11" name="ShareDoc">
    <vt:bool>false</vt:bool>
  </property>
  <property fmtid="{D5CDD505-2E9C-101B-9397-08002B2CF9AE}" pid="12" name="Slides">
    <vt:i4>2</vt:i4>
  </property>
</Properties>
</file>